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16.2.2022.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a86ab655-f32d-4212-b80e-101fe0b156b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-sfera.hr/dodatni-digitalni-sadrzaji/a86ab655-f32d-4212-b80e-101fe0b156b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-sfera.hr/dodatni-digitalni-sadrzaji/a86ab655-f32d-4212-b80e-101fe0b156b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4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1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Marmite</a:t>
            </a:r>
            <a:r>
              <a:rPr lang="hr-HR" sz="2800" dirty="0"/>
              <a:t> </a:t>
            </a:r>
            <a:r>
              <a:rPr lang="hr-HR" sz="2800" dirty="0" err="1"/>
              <a:t>effect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14209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hr-HR" sz="2000" smtClean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6EB1C9-1D15-4BBB-818F-FE016AB7F5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161" y="3131436"/>
            <a:ext cx="2375263" cy="3105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E1743EC-5A2D-4D1F-A707-1CC8B6E294A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7687" y="3131436"/>
            <a:ext cx="2375264" cy="3105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61373-2298-4CA7-869A-D390092C2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9612" y="1577439"/>
            <a:ext cx="2618912" cy="2373123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Use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brackets</a:t>
            </a:r>
            <a:r>
              <a:rPr lang="hr-HR" dirty="0"/>
              <a:t> to </a:t>
            </a:r>
            <a:r>
              <a:rPr lang="hr-HR" dirty="0" err="1"/>
              <a:t>form</a:t>
            </a:r>
            <a:r>
              <a:rPr lang="hr-HR" dirty="0"/>
              <a:t> new </a:t>
            </a:r>
            <a:r>
              <a:rPr lang="hr-HR" dirty="0" err="1"/>
              <a:t>words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5D74C93-BEFF-4579-A546-D06CBA2F4E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747" y="668272"/>
            <a:ext cx="8052015" cy="20801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A36EA8C-D75C-4878-ACE2-6F2CE2B812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910" y="2802302"/>
            <a:ext cx="8063852" cy="331667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CC77D3-EEDE-4A4E-B0E0-FF6D5237866E}"/>
              </a:ext>
            </a:extLst>
          </p:cNvPr>
          <p:cNvSpPr txBox="1"/>
          <p:nvPr/>
        </p:nvSpPr>
        <p:spPr>
          <a:xfrm>
            <a:off x="4216894" y="1641765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imagination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83A720-3D22-4A52-A0E1-AD5E1CC93647}"/>
              </a:ext>
            </a:extLst>
          </p:cNvPr>
          <p:cNvSpPr txBox="1"/>
          <p:nvPr/>
        </p:nvSpPr>
        <p:spPr>
          <a:xfrm>
            <a:off x="3909888" y="1880301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shock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8373B4-D92D-460B-B2FA-4E4E9C3CF277}"/>
              </a:ext>
            </a:extLst>
          </p:cNvPr>
          <p:cNvSpPr txBox="1"/>
          <p:nvPr/>
        </p:nvSpPr>
        <p:spPr>
          <a:xfrm>
            <a:off x="3330606" y="3279417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futuristic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69D20C0-BA1D-4783-AE2A-A5DFA7803D2C}"/>
              </a:ext>
            </a:extLst>
          </p:cNvPr>
          <p:cNvSpPr txBox="1"/>
          <p:nvPr/>
        </p:nvSpPr>
        <p:spPr>
          <a:xfrm>
            <a:off x="3665740" y="2975159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inspiration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AE902F-0071-408A-BCCF-A350B0B9CBCD}"/>
              </a:ext>
            </a:extLst>
          </p:cNvPr>
          <p:cNvSpPr txBox="1"/>
          <p:nvPr/>
        </p:nvSpPr>
        <p:spPr>
          <a:xfrm>
            <a:off x="2507943" y="2726861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amazing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CB89E0-3818-45AA-910C-2BFC451070D4}"/>
              </a:ext>
            </a:extLst>
          </p:cNvPr>
          <p:cNvSpPr txBox="1"/>
          <p:nvPr/>
        </p:nvSpPr>
        <p:spPr>
          <a:xfrm>
            <a:off x="1627945" y="4437689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spread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A3C8AA-4403-4EB6-A8A5-8F34CF11D7E7}"/>
              </a:ext>
            </a:extLst>
          </p:cNvPr>
          <p:cNvSpPr txBox="1"/>
          <p:nvPr/>
        </p:nvSpPr>
        <p:spPr>
          <a:xfrm>
            <a:off x="2016711" y="4091307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disgusting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2B4A56-0560-482B-981F-F0B749445A9C}"/>
              </a:ext>
            </a:extLst>
          </p:cNvPr>
          <p:cNvSpPr txBox="1"/>
          <p:nvPr/>
        </p:nvSpPr>
        <p:spPr>
          <a:xfrm>
            <a:off x="2064031" y="5262628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creative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A2AE8B4-0EE3-4067-BC62-031D0C3BAA57}"/>
              </a:ext>
            </a:extLst>
          </p:cNvPr>
          <p:cNvSpPr txBox="1"/>
          <p:nvPr/>
        </p:nvSpPr>
        <p:spPr>
          <a:xfrm>
            <a:off x="970997" y="4968737"/>
            <a:ext cx="131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confusion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66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73EF1C-E5E9-417E-8866-F6C1A39EB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4151" y="1224863"/>
            <a:ext cx="3728623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4</a:t>
            </a:r>
            <a:r>
              <a:rPr lang="hr-HR" dirty="0"/>
              <a:t>: </a:t>
            </a:r>
            <a:r>
              <a:rPr lang="hr-HR" dirty="0" err="1"/>
              <a:t>Choose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DDBA17-9286-402B-8A8A-90142F723F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6436" y="286867"/>
            <a:ext cx="6566379" cy="613388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D6C60FFE-6EB3-40FF-9A8B-F5467FE31516}"/>
              </a:ext>
            </a:extLst>
          </p:cNvPr>
          <p:cNvSpPr/>
          <p:nvPr/>
        </p:nvSpPr>
        <p:spPr>
          <a:xfrm>
            <a:off x="1454613" y="4685396"/>
            <a:ext cx="323850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97572253-20BF-4E83-B0E5-7ACF45F30EA1}"/>
              </a:ext>
            </a:extLst>
          </p:cNvPr>
          <p:cNvSpPr/>
          <p:nvPr/>
        </p:nvSpPr>
        <p:spPr>
          <a:xfrm>
            <a:off x="2975412" y="3143481"/>
            <a:ext cx="323850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B27D1DBC-AB83-484C-ACA4-4EC039939724}"/>
              </a:ext>
            </a:extLst>
          </p:cNvPr>
          <p:cNvSpPr/>
          <p:nvPr/>
        </p:nvSpPr>
        <p:spPr>
          <a:xfrm>
            <a:off x="4849105" y="3648243"/>
            <a:ext cx="323850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1F74D69-62EB-4BEA-8B94-ED29265A2D29}"/>
              </a:ext>
            </a:extLst>
          </p:cNvPr>
          <p:cNvSpPr/>
          <p:nvPr/>
        </p:nvSpPr>
        <p:spPr>
          <a:xfrm>
            <a:off x="1442215" y="2367069"/>
            <a:ext cx="323850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EB49C4B4-BE3B-4CA4-9ADC-7478433DCD84}"/>
              </a:ext>
            </a:extLst>
          </p:cNvPr>
          <p:cNvSpPr/>
          <p:nvPr/>
        </p:nvSpPr>
        <p:spPr>
          <a:xfrm>
            <a:off x="3042323" y="1872811"/>
            <a:ext cx="323850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2B130F0-04C8-44C1-8367-390F5A73B3D4}"/>
              </a:ext>
            </a:extLst>
          </p:cNvPr>
          <p:cNvSpPr/>
          <p:nvPr/>
        </p:nvSpPr>
        <p:spPr>
          <a:xfrm>
            <a:off x="1454613" y="5647701"/>
            <a:ext cx="323850" cy="238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7420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5F1FD2-EE75-4AD3-A124-A5C6801AE9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2327" y="870054"/>
            <a:ext cx="8874960" cy="2983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0635" y="288138"/>
            <a:ext cx="10515600" cy="4351338"/>
          </a:xfrm>
        </p:spPr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135583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4E5150-39BB-4EF2-9C5A-ACDA9B853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4190"/>
            <a:ext cx="10659254" cy="1707687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6</a:t>
            </a:r>
            <a:r>
              <a:rPr lang="hr-HR" dirty="0"/>
              <a:t>: Read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description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sculpture</a:t>
            </a:r>
            <a:r>
              <a:rPr lang="hr-HR" dirty="0"/>
              <a:t> </a:t>
            </a:r>
            <a:r>
              <a:rPr lang="hr-HR" dirty="0" err="1"/>
              <a:t>called</a:t>
            </a:r>
            <a:r>
              <a:rPr lang="hr-HR" dirty="0"/>
              <a:t> </a:t>
            </a:r>
            <a:r>
              <a:rPr lang="hr-HR" i="1" dirty="0" err="1"/>
              <a:t>Verity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mistakes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63BF48-1C05-436D-B5C7-DE6922627ED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1" y="2661962"/>
            <a:ext cx="10732493" cy="366291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EFD7E4-5EB5-4ED2-AB16-43261929085B}"/>
              </a:ext>
            </a:extLst>
          </p:cNvPr>
          <p:cNvSpPr txBox="1"/>
          <p:nvPr/>
        </p:nvSpPr>
        <p:spPr>
          <a:xfrm>
            <a:off x="3213717" y="3604334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steel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EDB743-C8AF-4F75-A255-2390FDDEBCFB}"/>
              </a:ext>
            </a:extLst>
          </p:cNvPr>
          <p:cNvSpPr txBox="1"/>
          <p:nvPr/>
        </p:nvSpPr>
        <p:spPr>
          <a:xfrm>
            <a:off x="8975325" y="4408843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sword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B72F5E-5C73-44DB-8E58-92031FF81BAF}"/>
              </a:ext>
            </a:extLst>
          </p:cNvPr>
          <p:cNvSpPr txBox="1"/>
          <p:nvPr/>
        </p:nvSpPr>
        <p:spPr>
          <a:xfrm>
            <a:off x="2710649" y="4410608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truth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3240FE-0932-4AEA-988D-3802A58FB474}"/>
              </a:ext>
            </a:extLst>
          </p:cNvPr>
          <p:cNvSpPr txBox="1"/>
          <p:nvPr/>
        </p:nvSpPr>
        <p:spPr>
          <a:xfrm>
            <a:off x="2234216" y="3973666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AC99CB-C084-47C8-9601-D72C51166C54}"/>
              </a:ext>
            </a:extLst>
          </p:cNvPr>
          <p:cNvSpPr txBox="1"/>
          <p:nvPr/>
        </p:nvSpPr>
        <p:spPr>
          <a:xfrm>
            <a:off x="8975324" y="3994095"/>
            <a:ext cx="1074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harbour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A02D6E-CD23-41D5-ACB6-970CD26E7F24}"/>
              </a:ext>
            </a:extLst>
          </p:cNvPr>
          <p:cNvSpPr txBox="1"/>
          <p:nvPr/>
        </p:nvSpPr>
        <p:spPr>
          <a:xfrm>
            <a:off x="8725271" y="3572068"/>
            <a:ext cx="100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British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CC0500-9519-49AB-84E4-D1974E8C4EBB}"/>
              </a:ext>
            </a:extLst>
          </p:cNvPr>
          <p:cNvSpPr txBox="1"/>
          <p:nvPr/>
        </p:nvSpPr>
        <p:spPr>
          <a:xfrm>
            <a:off x="3465250" y="5541364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20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808252-E640-4BAA-9736-35802AD7BD73}"/>
              </a:ext>
            </a:extLst>
          </p:cNvPr>
          <p:cNvSpPr txBox="1"/>
          <p:nvPr/>
        </p:nvSpPr>
        <p:spPr>
          <a:xfrm>
            <a:off x="4610470" y="5172032"/>
            <a:ext cx="103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anatomy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FD2521-5017-44C1-A3F3-AD6A1CC38FC7}"/>
              </a:ext>
            </a:extLst>
          </p:cNvPr>
          <p:cNvSpPr txBox="1"/>
          <p:nvPr/>
        </p:nvSpPr>
        <p:spPr>
          <a:xfrm>
            <a:off x="8598023" y="4776124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law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57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93BAB3-15EE-42FA-BCA0-69ABF8EA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642" y="1071023"/>
            <a:ext cx="3409026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7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4C01C6-6D12-4050-8771-E60FFE167C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014" y="817011"/>
            <a:ext cx="7737628" cy="54077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42C63C-679F-46CB-B299-0A0236081090}"/>
              </a:ext>
            </a:extLst>
          </p:cNvPr>
          <p:cNvSpPr txBox="1"/>
          <p:nvPr/>
        </p:nvSpPr>
        <p:spPr>
          <a:xfrm>
            <a:off x="2104008" y="2281561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disgrace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F282F3-B230-41FC-AFC0-D5DCA4B5ED6B}"/>
              </a:ext>
            </a:extLst>
          </p:cNvPr>
          <p:cNvSpPr txBox="1"/>
          <p:nvPr/>
        </p:nvSpPr>
        <p:spPr>
          <a:xfrm>
            <a:off x="1173332" y="3429000"/>
            <a:ext cx="156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in</a:t>
            </a:r>
            <a:r>
              <a:rPr lang="hr-HR" i="1" dirty="0">
                <a:solidFill>
                  <a:srgbClr val="FF0000"/>
                </a:solidFill>
              </a:rPr>
              <a:t>-</a:t>
            </a:r>
            <a:r>
              <a:rPr lang="hr-HR" i="1" dirty="0" err="1">
                <a:solidFill>
                  <a:srgbClr val="FF0000"/>
                </a:solidFill>
              </a:rPr>
              <a:t>your</a:t>
            </a:r>
            <a:r>
              <a:rPr lang="hr-HR" i="1" dirty="0">
                <a:solidFill>
                  <a:srgbClr val="FF0000"/>
                </a:solidFill>
              </a:rPr>
              <a:t>-face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EE2395-0C85-4C6A-86AB-9F2FE31372AA}"/>
              </a:ext>
            </a:extLst>
          </p:cNvPr>
          <p:cNvSpPr txBox="1"/>
          <p:nvPr/>
        </p:nvSpPr>
        <p:spPr>
          <a:xfrm>
            <a:off x="3422711" y="5422361"/>
            <a:ext cx="136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monstruous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B9FAF2-71D1-4D9F-A2C6-A4865F53D7F8}"/>
              </a:ext>
            </a:extLst>
          </p:cNvPr>
          <p:cNvSpPr txBox="1"/>
          <p:nvPr/>
        </p:nvSpPr>
        <p:spPr>
          <a:xfrm>
            <a:off x="2344074" y="5181760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indifferent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F1BB76-AAD3-4EE2-8059-9CAA9CFAE97B}"/>
              </a:ext>
            </a:extLst>
          </p:cNvPr>
          <p:cNvSpPr txBox="1"/>
          <p:nvPr/>
        </p:nvSpPr>
        <p:spPr>
          <a:xfrm>
            <a:off x="3710865" y="2530409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bug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A0C5585-79B1-4042-BCBF-010FFDAF242F}"/>
              </a:ext>
            </a:extLst>
          </p:cNvPr>
          <p:cNvSpPr txBox="1"/>
          <p:nvPr/>
        </p:nvSpPr>
        <p:spPr>
          <a:xfrm>
            <a:off x="3014339" y="4877443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spread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F70954-383F-42D1-989D-CB8D71927160}"/>
              </a:ext>
            </a:extLst>
          </p:cNvPr>
          <p:cNvSpPr txBox="1"/>
          <p:nvPr/>
        </p:nvSpPr>
        <p:spPr>
          <a:xfrm>
            <a:off x="3660559" y="4297085"/>
            <a:ext cx="125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two-faced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2748D1-AC67-402A-8514-A6D29E529C02}"/>
              </a:ext>
            </a:extLst>
          </p:cNvPr>
          <p:cNvSpPr txBox="1"/>
          <p:nvPr/>
        </p:nvSpPr>
        <p:spPr>
          <a:xfrm>
            <a:off x="5939160" y="3685712"/>
            <a:ext cx="234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push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the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envelope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96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https://www.e-sfera.hr/dodatni-digitalni-sadrzaji/a86ab655-f32d-4212-b80e-101fe0b156b5/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ED36A9-1832-47CD-A4FA-37D40623A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471" y="307545"/>
            <a:ext cx="5533748" cy="3573871"/>
          </a:xfrm>
        </p:spPr>
        <p:txBody>
          <a:bodyPr>
            <a:normAutofit lnSpcReduction="10000"/>
          </a:bodyPr>
          <a:lstStyle/>
          <a:p>
            <a:r>
              <a:rPr lang="hr-HR" b="1" dirty="0" err="1" smtClean="0"/>
              <a:t>Task</a:t>
            </a:r>
            <a:r>
              <a:rPr lang="hr-HR" b="1" dirty="0" smtClean="0"/>
              <a:t> </a:t>
            </a:r>
            <a:r>
              <a:rPr lang="hr-HR" b="1" dirty="0"/>
              <a:t>1</a:t>
            </a:r>
            <a:r>
              <a:rPr lang="hr-HR" dirty="0"/>
              <a:t>: </a:t>
            </a:r>
            <a:r>
              <a:rPr lang="hr-HR" dirty="0" err="1"/>
              <a:t>Look</a:t>
            </a:r>
            <a:r>
              <a:rPr lang="hr-HR" dirty="0"/>
              <a:t> at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sculpture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read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below</a:t>
            </a:r>
            <a:r>
              <a:rPr lang="hr-HR" dirty="0"/>
              <a:t>. How </a:t>
            </a:r>
            <a:r>
              <a:rPr lang="hr-HR" dirty="0" err="1"/>
              <a:t>does</a:t>
            </a:r>
            <a:r>
              <a:rPr lang="hr-HR" dirty="0"/>
              <a:t> it make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feel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</a:t>
            </a:r>
            <a:r>
              <a:rPr lang="hr-HR" dirty="0" err="1"/>
              <a:t>positive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a negative </a:t>
            </a:r>
            <a:r>
              <a:rPr lang="hr-HR" dirty="0" err="1"/>
              <a:t>meaning</a:t>
            </a:r>
            <a:r>
              <a:rPr lang="hr-HR" dirty="0"/>
              <a:t>?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can</a:t>
            </a:r>
            <a:r>
              <a:rPr lang="hr-HR" dirty="0"/>
              <a:t>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both</a:t>
            </a:r>
            <a:r>
              <a:rPr lang="hr-HR" dirty="0"/>
              <a:t>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b="1" dirty="0" err="1"/>
              <a:t>Task</a:t>
            </a:r>
            <a:r>
              <a:rPr lang="hr-HR" b="1" dirty="0"/>
              <a:t> 3</a:t>
            </a:r>
            <a:r>
              <a:rPr lang="hr-HR" dirty="0"/>
              <a:t>: </a:t>
            </a:r>
            <a:r>
              <a:rPr lang="hr-HR" dirty="0" err="1"/>
              <a:t>Which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2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use to </a:t>
            </a:r>
            <a:r>
              <a:rPr lang="hr-HR" dirty="0" err="1"/>
              <a:t>describe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statue?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F54B00-3D17-4C11-A77B-2B33651618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"/>
            <a:ext cx="5246703" cy="68593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4ABE1B-7251-4E3F-966D-372CDF6449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5768" y="3429000"/>
            <a:ext cx="5400132" cy="30434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204380B0-0EB2-4FEF-8C4E-EE2B58F8E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5228622"/>
              </p:ext>
            </p:extLst>
          </p:nvPr>
        </p:nvGraphicFramePr>
        <p:xfrm>
          <a:off x="7226424" y="3994951"/>
          <a:ext cx="3844029" cy="2139519"/>
        </p:xfrm>
        <a:graphic>
          <a:graphicData uri="http://schemas.openxmlformats.org/drawingml/2006/table">
            <a:tbl>
              <a:tblPr firstRow="1" firstCol="1" bandRow="1"/>
              <a:tblGrid>
                <a:gridCol w="1280749">
                  <a:extLst>
                    <a:ext uri="{9D8B030D-6E8A-4147-A177-3AD203B41FA5}">
                      <a16:colId xmlns:a16="http://schemas.microsoft.com/office/drawing/2014/main" xmlns="" val="3354161239"/>
                    </a:ext>
                  </a:extLst>
                </a:gridCol>
                <a:gridCol w="1281640">
                  <a:extLst>
                    <a:ext uri="{9D8B030D-6E8A-4147-A177-3AD203B41FA5}">
                      <a16:colId xmlns:a16="http://schemas.microsoft.com/office/drawing/2014/main" xmlns="" val="3475258296"/>
                    </a:ext>
                  </a:extLst>
                </a:gridCol>
                <a:gridCol w="1281640">
                  <a:extLst>
                    <a:ext uri="{9D8B030D-6E8A-4147-A177-3AD203B41FA5}">
                      <a16:colId xmlns:a16="http://schemas.microsoft.com/office/drawing/2014/main" xmlns="" val="809567945"/>
                    </a:ext>
                  </a:extLst>
                </a:gridCol>
              </a:tblGrid>
              <a:tr h="2294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Negative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Both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0109358"/>
                  </a:ext>
                </a:extLst>
              </a:tr>
              <a:tr h="19100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majestic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imaginative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cool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interesting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bold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futuristic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amazing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inspiring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disgusting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hideous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scary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confusing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controversial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ugly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weird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minimal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shocking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extravagant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dramatic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subtle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8589877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A281E754-B4E1-4551-B781-F352D4C680AF}"/>
              </a:ext>
            </a:extLst>
          </p:cNvPr>
          <p:cNvSpPr/>
          <p:nvPr/>
        </p:nvSpPr>
        <p:spPr>
          <a:xfrm>
            <a:off x="5663953" y="5193437"/>
            <a:ext cx="1393795" cy="3906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8390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8C7104-D5BE-49B0-9EF7-6714773C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197" y="272033"/>
            <a:ext cx="5248655" cy="2133816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4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tables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adjectives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task</a:t>
            </a:r>
            <a:r>
              <a:rPr lang="hr-HR" dirty="0"/>
              <a:t> 2.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2D86E0D-F460-406F-BDC2-CE54DDC795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A03147-B30F-45AB-B23F-22289D327B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4515" y="2405849"/>
            <a:ext cx="4292018" cy="38848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6BBE601D-A700-4807-BE8D-062CB47C536D}"/>
              </a:ext>
            </a:extLst>
          </p:cNvPr>
          <p:cNvSpPr/>
          <p:nvPr/>
        </p:nvSpPr>
        <p:spPr>
          <a:xfrm>
            <a:off x="1944210" y="5663953"/>
            <a:ext cx="3304446" cy="976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CB6C7E-1568-4126-8751-E98D0E81CC61}"/>
              </a:ext>
            </a:extLst>
          </p:cNvPr>
          <p:cNvSpPr txBox="1"/>
          <p:nvPr/>
        </p:nvSpPr>
        <p:spPr>
          <a:xfrm>
            <a:off x="8270524" y="3515557"/>
            <a:ext cx="1343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futuristic</a:t>
            </a:r>
          </a:p>
          <a:p>
            <a:r>
              <a:rPr lang="en-US" i="1" dirty="0">
                <a:solidFill>
                  <a:srgbClr val="FF0000"/>
                </a:solidFill>
              </a:rPr>
              <a:t>dramatic</a:t>
            </a:r>
          </a:p>
          <a:p>
            <a:r>
              <a:rPr lang="en-US" i="1" dirty="0">
                <a:solidFill>
                  <a:srgbClr val="FF0000"/>
                </a:solidFill>
              </a:rPr>
              <a:t>shocking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66F68E-4575-4EA7-831B-05791C071E39}"/>
              </a:ext>
            </a:extLst>
          </p:cNvPr>
          <p:cNvSpPr txBox="1"/>
          <p:nvPr/>
        </p:nvSpPr>
        <p:spPr>
          <a:xfrm>
            <a:off x="8226136" y="5202288"/>
            <a:ext cx="1343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imaginative</a:t>
            </a:r>
          </a:p>
          <a:p>
            <a:r>
              <a:rPr lang="en-US" i="1" dirty="0">
                <a:solidFill>
                  <a:srgbClr val="FF0000"/>
                </a:solidFill>
              </a:rPr>
              <a:t>inspiring</a:t>
            </a:r>
          </a:p>
          <a:p>
            <a:r>
              <a:rPr lang="en-US" i="1" dirty="0">
                <a:solidFill>
                  <a:srgbClr val="FF0000"/>
                </a:solidFill>
              </a:rPr>
              <a:t>amazing</a:t>
            </a:r>
          </a:p>
        </p:txBody>
      </p:sp>
    </p:spTree>
    <p:extLst>
      <p:ext uri="{BB962C8B-B14F-4D97-AF65-F5344CB8AC3E}">
        <p14:creationId xmlns:p14="http://schemas.microsoft.com/office/powerpoint/2010/main" xmlns="" val="142582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729A0C-6775-4CB9-AD15-EA0A043C3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08" y="298666"/>
            <a:ext cx="5779364" cy="2426779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5</a:t>
            </a:r>
            <a:r>
              <a:rPr lang="hr-HR" dirty="0"/>
              <a:t>: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radio show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sentences</a:t>
            </a:r>
            <a:r>
              <a:rPr lang="hr-HR" dirty="0" smtClean="0"/>
              <a:t>.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https://www.e-sfera.hr/dodatni-digitalni-sadrzaji/a86ab655-f32d-4212-b80e-101fe0b156b5/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42DFF0C-7BE3-4E3E-BF16-BEC3CA2350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5237825" cy="6847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A64DE6-AACA-47D2-9DF0-1B68C77C2E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8064" y="3311763"/>
            <a:ext cx="6809988" cy="24267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3C3F16-C171-424E-8083-6B7A04388B97}"/>
              </a:ext>
            </a:extLst>
          </p:cNvPr>
          <p:cNvSpPr txBox="1"/>
          <p:nvPr/>
        </p:nvSpPr>
        <p:spPr>
          <a:xfrm>
            <a:off x="6507332" y="4525152"/>
            <a:ext cx="363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i="1" dirty="0">
                <a:solidFill>
                  <a:srgbClr val="FF0000"/>
                </a:solidFill>
              </a:rPr>
              <a:t>2</a:t>
            </a:r>
          </a:p>
          <a:p>
            <a:r>
              <a:rPr lang="hr-HR" sz="2000" i="1" dirty="0">
                <a:solidFill>
                  <a:srgbClr val="FF0000"/>
                </a:solidFill>
              </a:rPr>
              <a:t>1</a:t>
            </a:r>
          </a:p>
          <a:p>
            <a:r>
              <a:rPr lang="hr-HR" sz="2000" i="1" dirty="0">
                <a:solidFill>
                  <a:srgbClr val="FF0000"/>
                </a:solidFill>
              </a:rPr>
              <a:t>3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52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0F88D0-A870-491A-828B-3920A4302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482" y="368300"/>
            <a:ext cx="6019893" cy="2783273"/>
          </a:xfrm>
        </p:spPr>
        <p:txBody>
          <a:bodyPr>
            <a:normAutofit/>
          </a:bodyPr>
          <a:lstStyle/>
          <a:p>
            <a:r>
              <a:rPr lang="hr-HR" dirty="0" err="1"/>
              <a:t>Listen</a:t>
            </a:r>
            <a:r>
              <a:rPr lang="hr-HR" dirty="0"/>
              <a:t> </a:t>
            </a:r>
            <a:r>
              <a:rPr lang="hr-HR" dirty="0" err="1"/>
              <a:t>again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write</a:t>
            </a:r>
            <a:r>
              <a:rPr lang="hr-HR" dirty="0"/>
              <a:t> </a:t>
            </a:r>
            <a:r>
              <a:rPr lang="hr-HR" b="1" dirty="0">
                <a:solidFill>
                  <a:srgbClr val="FF0000"/>
                </a:solidFill>
              </a:rPr>
              <a:t>R</a:t>
            </a:r>
            <a:r>
              <a:rPr lang="hr-HR" dirty="0"/>
              <a:t> for Ralph, </a:t>
            </a:r>
            <a:r>
              <a:rPr lang="hr-HR" b="1" dirty="0">
                <a:solidFill>
                  <a:srgbClr val="FF0000"/>
                </a:solidFill>
              </a:rPr>
              <a:t>J</a:t>
            </a:r>
            <a:r>
              <a:rPr lang="hr-HR" dirty="0"/>
              <a:t> for Judith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b="1" dirty="0">
                <a:solidFill>
                  <a:srgbClr val="FF0000"/>
                </a:solidFill>
              </a:rPr>
              <a:t>B</a:t>
            </a:r>
            <a:r>
              <a:rPr lang="hr-HR" dirty="0"/>
              <a:t> for Benjamin.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https://www.e-sfera.hr/dodatni-digitalni-sadrzaji/a86ab655-f32d-4212-b80e-101fe0b156b5/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F75FA63-5E9F-459F-95D1-6130F4C6471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36918" cy="6846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9F10D6-D968-4DC9-9D3A-E74E1A5AF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8084" y="3151573"/>
            <a:ext cx="6469499" cy="333812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8677F12-CF62-4AB9-A8FA-B99341EBEB84}"/>
              </a:ext>
            </a:extLst>
          </p:cNvPr>
          <p:cNvSpPr txBox="1"/>
          <p:nvPr/>
        </p:nvSpPr>
        <p:spPr>
          <a:xfrm>
            <a:off x="9294920" y="3835153"/>
            <a:ext cx="7457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B</a:t>
            </a:r>
          </a:p>
          <a:p>
            <a:r>
              <a:rPr lang="en-US" i="1" dirty="0">
                <a:solidFill>
                  <a:srgbClr val="FF0000"/>
                </a:solidFill>
              </a:rPr>
              <a:t>J </a:t>
            </a:r>
            <a:endParaRPr lang="hr-HR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R</a:t>
            </a:r>
          </a:p>
          <a:p>
            <a:r>
              <a:rPr lang="en-US" i="1" dirty="0">
                <a:solidFill>
                  <a:srgbClr val="FF0000"/>
                </a:solidFill>
              </a:rPr>
              <a:t>R </a:t>
            </a:r>
            <a:endParaRPr lang="hr-HR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B</a:t>
            </a:r>
          </a:p>
          <a:p>
            <a:r>
              <a:rPr lang="en-US" i="1" dirty="0">
                <a:solidFill>
                  <a:srgbClr val="FF0000"/>
                </a:solidFill>
              </a:rPr>
              <a:t>R</a:t>
            </a:r>
          </a:p>
          <a:p>
            <a:r>
              <a:rPr lang="en-US" i="1" dirty="0">
                <a:solidFill>
                  <a:srgbClr val="FF0000"/>
                </a:solidFill>
              </a:rPr>
              <a:t>J </a:t>
            </a:r>
            <a:endParaRPr lang="hr-HR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B</a:t>
            </a:r>
          </a:p>
          <a:p>
            <a:r>
              <a:rPr lang="en-US" i="1" dirty="0">
                <a:solidFill>
                  <a:srgbClr val="FF0000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xmlns="" val="28864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B3AEA-E22D-446D-A5F3-FF49A3AC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378" y="330200"/>
            <a:ext cx="5759297" cy="1622425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8</a:t>
            </a:r>
            <a:r>
              <a:rPr lang="hr-HR" dirty="0"/>
              <a:t>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definitions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2D8DE1-D1DA-4B99-872B-ED296007E2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36918" cy="6846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D0C67C-670E-4CA2-B566-8C91BCFC337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4800" y="2541722"/>
            <a:ext cx="8851568" cy="30826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D1BD4D-5113-47CC-87F5-A9160717498C}"/>
              </a:ext>
            </a:extLst>
          </p:cNvPr>
          <p:cNvSpPr txBox="1"/>
          <p:nvPr/>
        </p:nvSpPr>
        <p:spPr>
          <a:xfrm>
            <a:off x="5737378" y="2920089"/>
            <a:ext cx="4681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FF0000"/>
                </a:solidFill>
              </a:rPr>
              <a:t>4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1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7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2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6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5</a:t>
            </a:r>
          </a:p>
          <a:p>
            <a:r>
              <a:rPr lang="hr-HR" sz="2400" i="1" dirty="0">
                <a:solidFill>
                  <a:srgbClr val="FF0000"/>
                </a:solidFill>
              </a:rPr>
              <a:t>3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431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D73722-DBDA-4C7F-8774-54815F43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295" y="530225"/>
            <a:ext cx="5558255" cy="235501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9</a:t>
            </a:r>
            <a:r>
              <a:rPr lang="hr-HR" dirty="0"/>
              <a:t>: </a:t>
            </a:r>
            <a:r>
              <a:rPr lang="hr-HR" dirty="0" err="1"/>
              <a:t>Give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opinion</a:t>
            </a:r>
            <a:r>
              <a:rPr lang="hr-HR" dirty="0"/>
              <a:t> </a:t>
            </a:r>
            <a:r>
              <a:rPr lang="hr-HR" dirty="0" err="1"/>
              <a:t>about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sculpture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picture.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D01D5A-7D01-41E6-976E-4EF0FC36AE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99"/>
            <a:ext cx="5236918" cy="6846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9B3D40-42DF-47FA-826E-791F93E5EA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4667" y="2884184"/>
            <a:ext cx="6181859" cy="34435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1472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327B5C-5599-46AB-A454-8F096DBCC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738" y="1115410"/>
            <a:ext cx="3514817" cy="4351338"/>
          </a:xfrm>
        </p:spPr>
        <p:txBody>
          <a:bodyPr/>
          <a:lstStyle/>
          <a:p>
            <a:r>
              <a:rPr lang="hr-HR" dirty="0" err="1" smtClean="0"/>
              <a:t>workbook</a:t>
            </a:r>
            <a:r>
              <a:rPr lang="hr-HR" dirty="0" smtClean="0"/>
              <a:t>, </a:t>
            </a:r>
            <a:r>
              <a:rPr lang="hr-HR" dirty="0" err="1"/>
              <a:t>page</a:t>
            </a:r>
            <a:r>
              <a:rPr lang="hr-HR" dirty="0"/>
              <a:t> 67</a:t>
            </a:r>
          </a:p>
          <a:p>
            <a:r>
              <a:rPr lang="hr-HR" b="1" dirty="0" err="1"/>
              <a:t>Task</a:t>
            </a:r>
            <a:r>
              <a:rPr lang="hr-HR" b="1" dirty="0"/>
              <a:t> 1</a:t>
            </a:r>
            <a:r>
              <a:rPr lang="hr-HR" dirty="0"/>
              <a:t>: </a:t>
            </a:r>
            <a:r>
              <a:rPr lang="hr-HR" dirty="0" err="1"/>
              <a:t>Sort</a:t>
            </a:r>
            <a:r>
              <a:rPr lang="hr-HR" dirty="0"/>
              <a:t> </a:t>
            </a:r>
            <a:r>
              <a:rPr lang="hr-HR" dirty="0" err="1"/>
              <a:t>out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from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box</a:t>
            </a:r>
            <a:r>
              <a:rPr lang="hr-HR" dirty="0" smtClean="0"/>
              <a:t>.</a:t>
            </a:r>
            <a:r>
              <a:rPr lang="hr-HR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47D540-44B0-4BAF-B4F1-56B40E5B4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535" y="894435"/>
            <a:ext cx="7345367" cy="401205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DCDBA5-1175-49DA-A356-7D03862ED9F5}"/>
              </a:ext>
            </a:extLst>
          </p:cNvPr>
          <p:cNvSpPr txBox="1"/>
          <p:nvPr/>
        </p:nvSpPr>
        <p:spPr>
          <a:xfrm>
            <a:off x="1029809" y="3431219"/>
            <a:ext cx="178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drawing</a:t>
            </a:r>
          </a:p>
          <a:p>
            <a:r>
              <a:rPr lang="en-US" i="1" dirty="0">
                <a:solidFill>
                  <a:srgbClr val="FF0000"/>
                </a:solidFill>
              </a:rPr>
              <a:t>painting</a:t>
            </a:r>
          </a:p>
          <a:p>
            <a:r>
              <a:rPr lang="en-US" i="1" dirty="0">
                <a:solidFill>
                  <a:srgbClr val="FF0000"/>
                </a:solidFill>
              </a:rPr>
              <a:t>photography</a:t>
            </a:r>
          </a:p>
          <a:p>
            <a:r>
              <a:rPr lang="en-US" i="1" dirty="0">
                <a:solidFill>
                  <a:srgbClr val="FF0000"/>
                </a:solidFill>
              </a:rPr>
              <a:t>sculpting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FD6D40-80AB-4F3D-8DC8-2CC10D7E325D}"/>
              </a:ext>
            </a:extLst>
          </p:cNvPr>
          <p:cNvSpPr txBox="1"/>
          <p:nvPr/>
        </p:nvSpPr>
        <p:spPr>
          <a:xfrm>
            <a:off x="3546012" y="3361677"/>
            <a:ext cx="178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fiction</a:t>
            </a:r>
          </a:p>
          <a:p>
            <a:r>
              <a:rPr lang="en-US" i="1" dirty="0">
                <a:solidFill>
                  <a:srgbClr val="FF0000"/>
                </a:solidFill>
              </a:rPr>
              <a:t>drama</a:t>
            </a:r>
          </a:p>
          <a:p>
            <a:r>
              <a:rPr lang="en-US" i="1" dirty="0">
                <a:solidFill>
                  <a:srgbClr val="FF0000"/>
                </a:solidFill>
              </a:rPr>
              <a:t>poetry</a:t>
            </a:r>
          </a:p>
          <a:p>
            <a:r>
              <a:rPr lang="en-US" i="1" dirty="0">
                <a:solidFill>
                  <a:srgbClr val="FF0000"/>
                </a:solidFill>
              </a:rPr>
              <a:t>prose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19EFB8-8DDD-4C35-A89A-22840CE14AD0}"/>
              </a:ext>
            </a:extLst>
          </p:cNvPr>
          <p:cNvSpPr txBox="1"/>
          <p:nvPr/>
        </p:nvSpPr>
        <p:spPr>
          <a:xfrm>
            <a:off x="5594698" y="3361677"/>
            <a:ext cx="1784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music</a:t>
            </a:r>
          </a:p>
          <a:p>
            <a:r>
              <a:rPr lang="en-US" i="1" dirty="0">
                <a:solidFill>
                  <a:srgbClr val="FF0000"/>
                </a:solidFill>
              </a:rPr>
              <a:t>theatre</a:t>
            </a:r>
          </a:p>
          <a:p>
            <a:r>
              <a:rPr lang="en-US" i="1" dirty="0">
                <a:solidFill>
                  <a:srgbClr val="FF0000"/>
                </a:solidFill>
              </a:rPr>
              <a:t>filmmaking</a:t>
            </a:r>
          </a:p>
          <a:p>
            <a:r>
              <a:rPr lang="en-US" i="1" dirty="0">
                <a:solidFill>
                  <a:srgbClr val="FF0000"/>
                </a:solidFill>
              </a:rPr>
              <a:t>dance</a:t>
            </a:r>
          </a:p>
        </p:txBody>
      </p:sp>
    </p:spTree>
    <p:extLst>
      <p:ext uri="{BB962C8B-B14F-4D97-AF65-F5344CB8AC3E}">
        <p14:creationId xmlns:p14="http://schemas.microsoft.com/office/powerpoint/2010/main" xmlns="" val="239557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F5DAE4-7AFF-45A4-8BD9-47B6C404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447" y="1453872"/>
            <a:ext cx="3097567" cy="4351338"/>
          </a:xfrm>
        </p:spPr>
        <p:txBody>
          <a:bodyPr/>
          <a:lstStyle/>
          <a:p>
            <a:r>
              <a:rPr lang="hr-HR" b="1" dirty="0" err="1"/>
              <a:t>Task</a:t>
            </a:r>
            <a:r>
              <a:rPr lang="hr-HR" b="1" dirty="0"/>
              <a:t> 2</a:t>
            </a:r>
            <a:r>
              <a:rPr lang="hr-HR" dirty="0"/>
              <a:t>: </a:t>
            </a:r>
            <a:r>
              <a:rPr lang="hr-HR" dirty="0" err="1"/>
              <a:t>Complete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table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correct</a:t>
            </a:r>
            <a:r>
              <a:rPr lang="hr-HR" dirty="0"/>
              <a:t> </a:t>
            </a:r>
            <a:r>
              <a:rPr lang="hr-HR" dirty="0" err="1"/>
              <a:t>words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74D07E4-3AB6-4421-AC1E-EFA39629C09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661" y="1453872"/>
            <a:ext cx="7502596" cy="408579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99F49D-1565-47EA-B70B-21C556BD60CB}"/>
              </a:ext>
            </a:extLst>
          </p:cNvPr>
          <p:cNvSpPr txBox="1"/>
          <p:nvPr/>
        </p:nvSpPr>
        <p:spPr>
          <a:xfrm>
            <a:off x="1509204" y="2503503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shock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D3D25E-A348-4E35-987E-FE2126F4D995}"/>
              </a:ext>
            </a:extLst>
          </p:cNvPr>
          <p:cNvSpPr txBox="1"/>
          <p:nvPr/>
        </p:nvSpPr>
        <p:spPr>
          <a:xfrm>
            <a:off x="1509204" y="3171347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inspiration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37E7DA-0A87-4713-A1C8-ED760A26843B}"/>
              </a:ext>
            </a:extLst>
          </p:cNvPr>
          <p:cNvSpPr txBox="1"/>
          <p:nvPr/>
        </p:nvSpPr>
        <p:spPr>
          <a:xfrm>
            <a:off x="4014279" y="2832793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imagine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803870-350D-43B3-8F73-F08470841BA3}"/>
              </a:ext>
            </a:extLst>
          </p:cNvPr>
          <p:cNvSpPr txBox="1"/>
          <p:nvPr/>
        </p:nvSpPr>
        <p:spPr>
          <a:xfrm>
            <a:off x="6366954" y="3510331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amazing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AEDEA3-2C32-46FD-B866-9787FBF57004}"/>
              </a:ext>
            </a:extLst>
          </p:cNvPr>
          <p:cNvSpPr txBox="1"/>
          <p:nvPr/>
        </p:nvSpPr>
        <p:spPr>
          <a:xfrm>
            <a:off x="4014279" y="3837125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confuse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5E9CF0-A640-466E-B4A2-6CFA153EB944}"/>
              </a:ext>
            </a:extLst>
          </p:cNvPr>
          <p:cNvSpPr txBox="1"/>
          <p:nvPr/>
        </p:nvSpPr>
        <p:spPr>
          <a:xfrm>
            <a:off x="1557661" y="4104845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beauty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E507FC3-5D50-444B-82E9-28F7C378B354}"/>
              </a:ext>
            </a:extLst>
          </p:cNvPr>
          <p:cNvSpPr txBox="1"/>
          <p:nvPr/>
        </p:nvSpPr>
        <p:spPr>
          <a:xfrm>
            <a:off x="4014278" y="4443399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disgrace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3B6657-C9E3-4F5B-8EBC-C3C0F969F2E5}"/>
              </a:ext>
            </a:extLst>
          </p:cNvPr>
          <p:cNvSpPr txBox="1"/>
          <p:nvPr/>
        </p:nvSpPr>
        <p:spPr>
          <a:xfrm>
            <a:off x="1559325" y="4782356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spread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E73BD0A-0B04-4322-9361-2836D81A14E4}"/>
              </a:ext>
            </a:extLst>
          </p:cNvPr>
          <p:cNvSpPr txBox="1"/>
          <p:nvPr/>
        </p:nvSpPr>
        <p:spPr>
          <a:xfrm>
            <a:off x="6366953" y="5046843"/>
            <a:ext cx="1091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disgusting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60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316</Words>
  <Application>Microsoft Office PowerPoint</Application>
  <PresentationFormat>Custom</PresentationFormat>
  <Paragraphs>118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sustava Office</vt:lpstr>
      <vt:lpstr>Unit 4: Lesson 1  The Marmite effect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168</cp:revision>
  <dcterms:created xsi:type="dcterms:W3CDTF">2021-09-01T06:25:32Z</dcterms:created>
  <dcterms:modified xsi:type="dcterms:W3CDTF">2022-02-16T12:05:13Z</dcterms:modified>
</cp:coreProperties>
</file>